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6" r:id="rId8"/>
    <p:sldId id="261" r:id="rId9"/>
    <p:sldId id="263" r:id="rId10"/>
    <p:sldId id="265" r:id="rId11"/>
    <p:sldId id="262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580C5"/>
    <a:srgbClr val="FA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170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5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8559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458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6190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900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401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07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26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081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494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53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60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910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81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238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E80EE-906F-4FA4-9868-CCA1E3FB95BF}" type="datetimeFigureOut">
              <a:rPr lang="ru-RU" smtClean="0"/>
              <a:t>18.03.2023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91DB587-AD4A-4720-8ACB-492FD60FDF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02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prbookshop.ru/61011.html" TargetMode="External"/><Relationship Id="rId2" Type="http://schemas.openxmlformats.org/officeDocument/2006/relationships/hyperlink" Target="https://www.iprbookshop.ru/47900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6535" y="409480"/>
            <a:ext cx="9183101" cy="1646299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«Методический семинар»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 Подготовила:</a:t>
            </a:r>
          </a:p>
          <a:p>
            <a:r>
              <a:rPr lang="ru-RU" sz="2000" dirty="0" err="1" smtClean="0">
                <a:solidFill>
                  <a:srgbClr val="00B050"/>
                </a:solidFill>
              </a:rPr>
              <a:t>Цухарова</a:t>
            </a:r>
            <a:r>
              <a:rPr lang="ru-RU" sz="2000" dirty="0" smtClean="0">
                <a:solidFill>
                  <a:srgbClr val="00B050"/>
                </a:solidFill>
              </a:rPr>
              <a:t> </a:t>
            </a:r>
            <a:r>
              <a:rPr lang="ru-RU" sz="2000" dirty="0" err="1" smtClean="0">
                <a:solidFill>
                  <a:srgbClr val="00B050"/>
                </a:solidFill>
              </a:rPr>
              <a:t>Хава</a:t>
            </a:r>
            <a:r>
              <a:rPr lang="ru-RU" sz="2000" dirty="0" smtClean="0">
                <a:solidFill>
                  <a:srgbClr val="00B050"/>
                </a:solidFill>
              </a:rPr>
              <a:t> </a:t>
            </a:r>
            <a:r>
              <a:rPr lang="ru-RU" sz="2000" dirty="0" err="1" smtClean="0">
                <a:solidFill>
                  <a:srgbClr val="00B050"/>
                </a:solidFill>
              </a:rPr>
              <a:t>Салмановна</a:t>
            </a:r>
            <a:endParaRPr lang="ru-RU" sz="2000" dirty="0" smtClean="0">
              <a:solidFill>
                <a:srgbClr val="00B050"/>
              </a:solidFill>
            </a:endParaRPr>
          </a:p>
          <a:p>
            <a:r>
              <a:rPr lang="ru-RU" sz="2000" dirty="0" smtClean="0">
                <a:solidFill>
                  <a:srgbClr val="00B050"/>
                </a:solidFill>
              </a:rPr>
              <a:t>Учитель математики МБОУ «СОШ №2 с. </a:t>
            </a:r>
            <a:r>
              <a:rPr lang="ru-RU" sz="2000" dirty="0" err="1" smtClean="0">
                <a:solidFill>
                  <a:srgbClr val="00B050"/>
                </a:solidFill>
              </a:rPr>
              <a:t>Белгатой</a:t>
            </a:r>
            <a:r>
              <a:rPr lang="ru-RU" sz="2000" dirty="0" smtClean="0">
                <a:solidFill>
                  <a:srgbClr val="00B050"/>
                </a:solidFill>
              </a:rPr>
              <a:t>» </a:t>
            </a:r>
            <a:endParaRPr lang="ru-RU" sz="2000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52995" y="2055779"/>
            <a:ext cx="10235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Доклад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0716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4607" y="1742941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64790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</a:rPr>
              <a:t>ЛИТЕРАТУРА: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4330" y="1478946"/>
            <a:ext cx="8596668" cy="3880773"/>
          </a:xfrm>
        </p:spPr>
        <p:txBody>
          <a:bodyPr/>
          <a:lstStyle/>
          <a:p>
            <a:pPr>
              <a:buAutoNum type="arabicPeriod"/>
            </a:pPr>
            <a:r>
              <a:rPr lang="ru-RU" dirty="0" smtClean="0">
                <a:solidFill>
                  <a:srgbClr val="212529"/>
                </a:solidFill>
                <a:latin typeface="IBM Plex Sans"/>
              </a:rPr>
              <a:t>Безусова</a:t>
            </a:r>
            <a:r>
              <a:rPr lang="ru-RU" dirty="0">
                <a:solidFill>
                  <a:srgbClr val="212529"/>
                </a:solidFill>
                <a:latin typeface="IBM Plex Sans"/>
              </a:rPr>
              <a:t>, Т. А. Современные средства оценивания результатов обучения : учебно-методическое пособие для студентов 4 курса по специальности Математика / Т. А. Безусова. — Соликамск : Соликамский государственный педагогический институт, 2011. — 72 c. — Текст : электронный // Цифровой образовательный ресурс IPR SMART : [сайт]. — URL: </a:t>
            </a:r>
            <a:r>
              <a:rPr lang="ru-RU" dirty="0">
                <a:solidFill>
                  <a:srgbClr val="212529"/>
                </a:solidFill>
                <a:latin typeface="IBM Plex Sans"/>
                <a:hlinkClick r:id="rId2"/>
              </a:rPr>
              <a:t>https://</a:t>
            </a:r>
            <a:r>
              <a:rPr lang="ru-RU" dirty="0" smtClean="0">
                <a:solidFill>
                  <a:srgbClr val="212529"/>
                </a:solidFill>
                <a:latin typeface="IBM Plex Sans"/>
                <a:hlinkClick r:id="rId2"/>
              </a:rPr>
              <a:t>www.iprbookshop.ru/47900.html</a:t>
            </a:r>
            <a:r>
              <a:rPr lang="ru-RU" dirty="0" smtClean="0">
                <a:solidFill>
                  <a:srgbClr val="212529"/>
                </a:solidFill>
                <a:latin typeface="IBM Plex Sans"/>
              </a:rPr>
              <a:t>.</a:t>
            </a:r>
          </a:p>
          <a:p>
            <a:pPr>
              <a:buAutoNum type="arabicPeriod"/>
            </a:pPr>
            <a:r>
              <a:rPr lang="ru-RU" dirty="0" err="1">
                <a:solidFill>
                  <a:srgbClr val="212529"/>
                </a:solidFill>
                <a:latin typeface="IBM Plex Sans"/>
              </a:rPr>
              <a:t>Метапредметные</a:t>
            </a:r>
            <a:r>
              <a:rPr lang="ru-RU" dirty="0">
                <a:solidFill>
                  <a:srgbClr val="212529"/>
                </a:solidFill>
                <a:latin typeface="IBM Plex Sans"/>
              </a:rPr>
              <a:t> и личностные образовательные результаты школьников : новые практики формирования и оценивания. Учебно-методическое пособие / Л. В. Арсентьева, Н. Б. Баранова, Э. А. </a:t>
            </a:r>
            <a:r>
              <a:rPr lang="ru-RU" dirty="0" err="1">
                <a:solidFill>
                  <a:srgbClr val="212529"/>
                </a:solidFill>
                <a:latin typeface="IBM Plex Sans"/>
              </a:rPr>
              <a:t>Березяк</a:t>
            </a:r>
            <a:r>
              <a:rPr lang="ru-RU" dirty="0">
                <a:solidFill>
                  <a:srgbClr val="212529"/>
                </a:solidFill>
                <a:latin typeface="IBM Plex Sans"/>
              </a:rPr>
              <a:t> [и др.] ; под редакцией О. Б. </a:t>
            </a:r>
            <a:r>
              <a:rPr lang="ru-RU" dirty="0" err="1">
                <a:solidFill>
                  <a:srgbClr val="212529"/>
                </a:solidFill>
                <a:latin typeface="IBM Plex Sans"/>
              </a:rPr>
              <a:t>Даутова</a:t>
            </a:r>
            <a:r>
              <a:rPr lang="ru-RU" dirty="0">
                <a:solidFill>
                  <a:srgbClr val="212529"/>
                </a:solidFill>
                <a:latin typeface="IBM Plex Sans"/>
              </a:rPr>
              <a:t>, Е. Ю. Игнатьева. — Санкт-Петербург : КАРО, 2015. — 160 c. — ISBN 978-5-9925-1056-0. — Текст : электронный </a:t>
            </a:r>
            <a:r>
              <a:rPr lang="ru-RU" dirty="0" smtClean="0">
                <a:solidFill>
                  <a:srgbClr val="212529"/>
                </a:solidFill>
                <a:latin typeface="IBM Plex Sans"/>
              </a:rPr>
              <a:t>// </a:t>
            </a:r>
            <a:r>
              <a:rPr lang="ru-RU" dirty="0">
                <a:solidFill>
                  <a:srgbClr val="212529"/>
                </a:solidFill>
                <a:latin typeface="IBM Plex Sans"/>
              </a:rPr>
              <a:t>Цифровой образовательный ресурс IPR SMART : [сайт]. — URL: </a:t>
            </a:r>
            <a:r>
              <a:rPr lang="ru-RU" dirty="0" smtClean="0">
                <a:solidFill>
                  <a:srgbClr val="212529"/>
                </a:solidFill>
                <a:latin typeface="IBM Plex Sans"/>
                <a:hlinkClick r:id="rId3"/>
              </a:rPr>
              <a:t>https</a:t>
            </a:r>
            <a:r>
              <a:rPr lang="ru-RU" dirty="0">
                <a:solidFill>
                  <a:srgbClr val="212529"/>
                </a:solidFill>
                <a:latin typeface="IBM Plex Sans"/>
                <a:hlinkClick r:id="rId3"/>
              </a:rPr>
              <a:t>://</a:t>
            </a:r>
            <a:r>
              <a:rPr lang="ru-RU" dirty="0" smtClean="0">
                <a:solidFill>
                  <a:srgbClr val="212529"/>
                </a:solidFill>
                <a:latin typeface="IBM Plex Sans"/>
                <a:hlinkClick r:id="rId3"/>
              </a:rPr>
              <a:t>www.iprbookshop.ru/61011.html</a:t>
            </a:r>
            <a:r>
              <a:rPr lang="ru-RU" dirty="0" smtClean="0">
                <a:solidFill>
                  <a:srgbClr val="212529"/>
                </a:solidFill>
                <a:latin typeface="IBM Plex Sans"/>
              </a:rPr>
              <a:t>.</a:t>
            </a:r>
          </a:p>
          <a:p>
            <a:pPr marL="0" indent="0">
              <a:buNone/>
            </a:pPr>
            <a:endParaRPr lang="ru-RU" dirty="0" smtClean="0">
              <a:solidFill>
                <a:srgbClr val="212529"/>
              </a:solidFill>
              <a:latin typeface="IBM Plex Sans"/>
            </a:endParaRPr>
          </a:p>
          <a:p>
            <a:pPr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204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«Оценивание»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8166" y="1930400"/>
            <a:ext cx="8128710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96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706">
              <a:srgbClr val="E6A4C0"/>
            </a:gs>
            <a:gs pos="13500">
              <a:srgbClr val="C9E8A8"/>
            </a:gs>
            <a:gs pos="0">
              <a:srgbClr val="92D050"/>
            </a:gs>
            <a:gs pos="27000">
              <a:schemeClr val="bg1"/>
            </a:gs>
            <a:gs pos="85145">
              <a:srgbClr val="DA8693"/>
            </a:gs>
            <a:gs pos="100000">
              <a:schemeClr val="accent3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5275" y="1270000"/>
            <a:ext cx="9746827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rgbClr val="00B050"/>
                </a:solidFill>
              </a:rPr>
              <a:t>в</a:t>
            </a:r>
            <a:r>
              <a:rPr lang="ru-RU" sz="3200" b="1" dirty="0" smtClean="0">
                <a:solidFill>
                  <a:srgbClr val="00B050"/>
                </a:solidFill>
              </a:rPr>
              <a:t>ладеет полной мере (отлично)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rgbClr val="92D050"/>
                </a:solidFill>
              </a:rPr>
              <a:t>в</a:t>
            </a:r>
            <a:r>
              <a:rPr lang="ru-RU" sz="3200" b="1" dirty="0" smtClean="0">
                <a:solidFill>
                  <a:srgbClr val="92D050"/>
                </a:solidFill>
              </a:rPr>
              <a:t>ладеет достаточно (хорошо)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chemeClr val="accent4"/>
                </a:solidFill>
              </a:rPr>
              <a:t>в</a:t>
            </a:r>
            <a:r>
              <a:rPr lang="ru-RU" sz="3200" b="1" dirty="0" smtClean="0">
                <a:solidFill>
                  <a:schemeClr val="accent4"/>
                </a:solidFill>
              </a:rPr>
              <a:t>ладеет недостаточно (удовлетворительно)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b="1" dirty="0" smtClean="0">
                <a:solidFill>
                  <a:srgbClr val="FF0000"/>
                </a:solidFill>
              </a:rPr>
              <a:t>не владеет (неудовлетворительно)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84847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tx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36371" y="665018"/>
            <a:ext cx="4929447" cy="45470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600" b="1" dirty="0" smtClean="0"/>
              <a:t>0,5</a:t>
            </a:r>
            <a:endParaRPr lang="ru-RU" sz="16600" b="1" dirty="0"/>
          </a:p>
        </p:txBody>
      </p:sp>
    </p:spTree>
    <p:extLst>
      <p:ext uri="{BB962C8B-B14F-4D97-AF65-F5344CB8AC3E}">
        <p14:creationId xmlns:p14="http://schemas.microsoft.com/office/powerpoint/2010/main" val="753134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903" y="1344496"/>
            <a:ext cx="8596668" cy="388077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Легкая форма</a:t>
            </a:r>
          </a:p>
          <a:p>
            <a:pPr marL="0" indent="0">
              <a:buNone/>
            </a:pPr>
            <a:endParaRPr lang="ru-RU" sz="44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форма</a:t>
            </a:r>
          </a:p>
          <a:p>
            <a:pPr marL="0" indent="0">
              <a:buNone/>
            </a:pPr>
            <a:endParaRPr lang="ru-RU" sz="44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Сложная форма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21382" y="1337629"/>
            <a:ext cx="623454" cy="6324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0,5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rot="20517121">
            <a:off x="5160601" y="2922300"/>
            <a:ext cx="626488" cy="6597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0,5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rot="1482297">
            <a:off x="5587042" y="2946398"/>
            <a:ext cx="617738" cy="6769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0,5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20727542">
            <a:off x="5456149" y="4314611"/>
            <a:ext cx="570226" cy="6068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0,5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 rot="21135054">
            <a:off x="5873872" y="4256511"/>
            <a:ext cx="587569" cy="6068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0,5</a:t>
            </a:r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41430">
            <a:off x="6231435" y="4273256"/>
            <a:ext cx="615749" cy="62794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83473">
            <a:off x="6592209" y="4348247"/>
            <a:ext cx="615749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1900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999" y="460578"/>
            <a:ext cx="8596668" cy="711399"/>
          </a:xfrm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Примерное количество баллов, которое ученик может получить на этом этапе представлено в таблице 1.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039344"/>
              </p:ext>
            </p:extLst>
          </p:nvPr>
        </p:nvGraphicFramePr>
        <p:xfrm>
          <a:off x="1184857" y="1506828"/>
          <a:ext cx="7134894" cy="411480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378298">
                  <a:extLst>
                    <a:ext uri="{9D8B030D-6E8A-4147-A177-3AD203B41FA5}">
                      <a16:colId xmlns:a16="http://schemas.microsoft.com/office/drawing/2014/main" val="2162316748"/>
                    </a:ext>
                  </a:extLst>
                </a:gridCol>
                <a:gridCol w="2378298">
                  <a:extLst>
                    <a:ext uri="{9D8B030D-6E8A-4147-A177-3AD203B41FA5}">
                      <a16:colId xmlns:a16="http://schemas.microsoft.com/office/drawing/2014/main" val="2232762862"/>
                    </a:ext>
                  </a:extLst>
                </a:gridCol>
                <a:gridCol w="2378298">
                  <a:extLst>
                    <a:ext uri="{9D8B030D-6E8A-4147-A177-3AD203B41FA5}">
                      <a16:colId xmlns:a16="http://schemas.microsoft.com/office/drawing/2014/main" val="2611175187"/>
                    </a:ext>
                  </a:extLst>
                </a:gridCol>
              </a:tblGrid>
              <a:tr h="4379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Легкая форма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Средняя форма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Сложная форма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7983455"/>
                  </a:ext>
                </a:extLst>
              </a:tr>
              <a:tr h="13138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Задание 1</a:t>
                      </a:r>
                      <a:endParaRPr lang="ru-RU" sz="1800" b="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Задание 2</a:t>
                      </a:r>
                      <a:endParaRPr lang="ru-RU" sz="1800" b="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Задание 3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Задание 4 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Задание 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Задание 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8562057"/>
                  </a:ext>
                </a:extLst>
              </a:tr>
              <a:tr h="437958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Количество карточек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874610"/>
                  </a:ext>
                </a:extLst>
              </a:tr>
              <a:tr h="4379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7721786"/>
                  </a:ext>
                </a:extLst>
              </a:tr>
              <a:tr h="437958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Количество баллов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859342"/>
                  </a:ext>
                </a:extLst>
              </a:tr>
              <a:tr h="4379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1,5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7725703"/>
                  </a:ext>
                </a:extLst>
              </a:tr>
              <a:tr h="4243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Итого баллов: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5,5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658389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337559" y="1199051"/>
            <a:ext cx="9821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</a:rPr>
              <a:t>Таблица 1.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7240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732" y="1910501"/>
            <a:ext cx="2589700" cy="3159435"/>
          </a:xfrm>
          <a:prstGeom prst="rect">
            <a:avLst/>
          </a:prstGeom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3115" y="2348382"/>
            <a:ext cx="2912079" cy="209485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5981" y="2433154"/>
            <a:ext cx="2744656" cy="211412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67425" y="894838"/>
            <a:ext cx="33856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правильная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 шестиугольная призма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76419" y="1589344"/>
            <a:ext cx="39015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/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правильная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 четырехугольная 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пирамида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041890" y="1950224"/>
            <a:ext cx="2825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треугольная призма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91839" y="272289"/>
            <a:ext cx="51816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u="sng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Развертки</a:t>
            </a:r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u="sng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геометрических</a:t>
            </a:r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u="sng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тел</a:t>
            </a:r>
            <a:endParaRPr lang="ru-RU" sz="3600" b="1" u="sng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3438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1527" y="564521"/>
            <a:ext cx="7272240" cy="4147567"/>
          </a:xfrm>
          <a:pattFill prst="wdUpDiag">
            <a:fgClr>
              <a:schemeClr val="bg1"/>
            </a:fgClr>
            <a:bgClr>
              <a:schemeClr val="bg1"/>
            </a:bgClr>
          </a:pattFill>
          <a:ln>
            <a:noFill/>
            <a:headEnd type="none" w="med" len="med"/>
            <a:tailEnd type="none" w="med" len="med"/>
          </a:ln>
          <a:effectLst>
            <a:outerShdw blurRad="127000" dist="38100" dir="2700000" algn="ctr">
              <a:srgbClr val="000000">
                <a:alpha val="45000"/>
              </a:srgbClr>
            </a:outerShdw>
            <a:reflection blurRad="6350" stA="50000" endA="300" endPos="38500" dist="50800" dir="5400000" sy="-100000" algn="bl" rotWithShape="0"/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ru-RU" b="1" u="sng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Критерии отметки: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ru-RU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0-2 карточек – 0</a:t>
            </a:r>
            <a:br>
              <a:rPr lang="ru-RU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ru-RU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3-6 карточек – «3»</a:t>
            </a:r>
            <a:br>
              <a:rPr lang="ru-RU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ru-RU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7-9 карточек – «4»</a:t>
            </a:r>
            <a:br>
              <a:rPr lang="ru-RU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ru-RU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10 и более карточек – «5»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endParaRPr lang="ru-RU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7925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Вывод:</a:t>
            </a:r>
            <a:endParaRPr lang="ru-RU" b="1" i="1" u="sng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3646" y="840836"/>
            <a:ext cx="3321996" cy="461297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434023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620</TotalTime>
  <Words>285</Words>
  <Application>Microsoft Office PowerPoint</Application>
  <PresentationFormat>Широкоэкранный</PresentationFormat>
  <Paragraphs>54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IBM Plex Sans</vt:lpstr>
      <vt:lpstr>Times New Roman</vt:lpstr>
      <vt:lpstr>Trebuchet MS</vt:lpstr>
      <vt:lpstr>Wingdings</vt:lpstr>
      <vt:lpstr>Wingdings 3</vt:lpstr>
      <vt:lpstr>Аспект</vt:lpstr>
      <vt:lpstr>«Методический семинар»</vt:lpstr>
      <vt:lpstr>«Оценивание»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Критерии отметки:  0-2 карточек – 0 3-6 карточек – «3» 7-9 карточек – «4» 10 и более карточек – «5» </vt:lpstr>
      <vt:lpstr>Вывод:</vt:lpstr>
      <vt:lpstr>Благодарю за внимание!</vt:lpstr>
      <vt:lpstr> ЛИТЕРАТУРА: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«Методический семинар»</dc:title>
  <dc:creator>User1</dc:creator>
  <cp:lastModifiedBy>UserH</cp:lastModifiedBy>
  <cp:revision>30</cp:revision>
  <dcterms:created xsi:type="dcterms:W3CDTF">2023-03-04T07:25:28Z</dcterms:created>
  <dcterms:modified xsi:type="dcterms:W3CDTF">2023-03-18T13:08:12Z</dcterms:modified>
</cp:coreProperties>
</file>